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Poppins"/>
      <p:regular r:id="rId37"/>
      <p:bold r:id="rId38"/>
      <p:italic r:id="rId39"/>
      <p:boldItalic r:id="rId40"/>
    </p:embeddedFont>
    <p:embeddedFont>
      <p:font typeface="Work Sans Medium"/>
      <p:regular r:id="rId41"/>
      <p:bold r:id="rId42"/>
      <p:italic r:id="rId43"/>
      <p:boldItalic r:id="rId44"/>
    </p:embeddedFont>
    <p:embeddedFont>
      <p:font typeface="Poppins Medium"/>
      <p:regular r:id="rId45"/>
      <p:bold r:id="rId46"/>
      <p:italic r:id="rId47"/>
      <p:boldItalic r:id="rId48"/>
    </p:embeddedFont>
    <p:embeddedFont>
      <p:font typeface="Work Sans"/>
      <p:regular r:id="rId49"/>
      <p:bold r:id="rId50"/>
      <p:italic r:id="rId51"/>
      <p:boldItalic r:id="rId52"/>
    </p:embeddedFont>
    <p:embeddedFont>
      <p:font typeface="Work Sans Light"/>
      <p:regular r:id="rId53"/>
      <p:bold r:id="rId54"/>
      <p:italic r:id="rId55"/>
      <p:boldItalic r:id="rId56"/>
    </p:embeddedFont>
    <p:embeddedFont>
      <p:font typeface="Helvetica Neue"/>
      <p:regular r:id="rId57"/>
      <p:bold r:id="rId58"/>
      <p:italic r:id="rId59"/>
      <p:boldItalic r:id="rId60"/>
    </p:embeddedFont>
    <p:embeddedFont>
      <p:font typeface="Helvetica Neue Light"/>
      <p:regular r:id="rId61"/>
      <p:bold r:id="rId62"/>
      <p:italic r:id="rId63"/>
      <p:boldItalic r:id="rId64"/>
    </p:embeddedFont>
    <p:embeddedFont>
      <p:font typeface="Roboto Mono"/>
      <p:regular r:id="rId65"/>
      <p:bold r:id="rId66"/>
      <p:italic r:id="rId67"/>
      <p:boldItalic r:id="rId6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boldItalic.fntdata"/><Relationship Id="rId42" Type="http://schemas.openxmlformats.org/officeDocument/2006/relationships/font" Target="fonts/WorkSansMedium-bold.fntdata"/><Relationship Id="rId41" Type="http://schemas.openxmlformats.org/officeDocument/2006/relationships/font" Target="fonts/WorkSansMedium-regular.fntdata"/><Relationship Id="rId44" Type="http://schemas.openxmlformats.org/officeDocument/2006/relationships/font" Target="fonts/WorkSansMedium-boldItalic.fntdata"/><Relationship Id="rId43" Type="http://schemas.openxmlformats.org/officeDocument/2006/relationships/font" Target="fonts/WorkSansMedium-italic.fntdata"/><Relationship Id="rId46" Type="http://schemas.openxmlformats.org/officeDocument/2006/relationships/font" Target="fonts/PoppinsMedium-bold.fntdata"/><Relationship Id="rId45" Type="http://schemas.openxmlformats.org/officeDocument/2006/relationships/font" Target="fonts/PoppinsMedium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PoppinsMedium-boldItalic.fntdata"/><Relationship Id="rId47" Type="http://schemas.openxmlformats.org/officeDocument/2006/relationships/font" Target="fonts/PoppinsMedium-italic.fntdata"/><Relationship Id="rId49" Type="http://schemas.openxmlformats.org/officeDocument/2006/relationships/font" Target="fonts/WorkSans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font" Target="fonts/Poppins-regular.fntdata"/><Relationship Id="rId36" Type="http://schemas.openxmlformats.org/officeDocument/2006/relationships/slide" Target="slides/slide30.xml"/><Relationship Id="rId39" Type="http://schemas.openxmlformats.org/officeDocument/2006/relationships/font" Target="fonts/Poppins-italic.fntdata"/><Relationship Id="rId38" Type="http://schemas.openxmlformats.org/officeDocument/2006/relationships/font" Target="fonts/Poppins-bold.fntdata"/><Relationship Id="rId62" Type="http://schemas.openxmlformats.org/officeDocument/2006/relationships/font" Target="fonts/HelveticaNeueLight-bold.fntdata"/><Relationship Id="rId61" Type="http://schemas.openxmlformats.org/officeDocument/2006/relationships/font" Target="fonts/HelveticaNeueLight-regular.fntdata"/><Relationship Id="rId20" Type="http://schemas.openxmlformats.org/officeDocument/2006/relationships/slide" Target="slides/slide14.xml"/><Relationship Id="rId64" Type="http://schemas.openxmlformats.org/officeDocument/2006/relationships/font" Target="fonts/HelveticaNeueLight-boldItalic.fntdata"/><Relationship Id="rId63" Type="http://schemas.openxmlformats.org/officeDocument/2006/relationships/font" Target="fonts/HelveticaNeueLight-italic.fntdata"/><Relationship Id="rId22" Type="http://schemas.openxmlformats.org/officeDocument/2006/relationships/slide" Target="slides/slide16.xml"/><Relationship Id="rId66" Type="http://schemas.openxmlformats.org/officeDocument/2006/relationships/font" Target="fonts/RobotoMono-bold.fntdata"/><Relationship Id="rId21" Type="http://schemas.openxmlformats.org/officeDocument/2006/relationships/slide" Target="slides/slide15.xml"/><Relationship Id="rId65" Type="http://schemas.openxmlformats.org/officeDocument/2006/relationships/font" Target="fonts/RobotoMono-regular.fntdata"/><Relationship Id="rId24" Type="http://schemas.openxmlformats.org/officeDocument/2006/relationships/slide" Target="slides/slide18.xml"/><Relationship Id="rId68" Type="http://schemas.openxmlformats.org/officeDocument/2006/relationships/font" Target="fonts/RobotoMono-boldItalic.fntdata"/><Relationship Id="rId23" Type="http://schemas.openxmlformats.org/officeDocument/2006/relationships/slide" Target="slides/slide17.xml"/><Relationship Id="rId67" Type="http://schemas.openxmlformats.org/officeDocument/2006/relationships/font" Target="fonts/RobotoMono-italic.fntdata"/><Relationship Id="rId60" Type="http://schemas.openxmlformats.org/officeDocument/2006/relationships/font" Target="fonts/HelveticaNeue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WorkSans-italic.fntdata"/><Relationship Id="rId50" Type="http://schemas.openxmlformats.org/officeDocument/2006/relationships/font" Target="fonts/WorkSans-bold.fntdata"/><Relationship Id="rId53" Type="http://schemas.openxmlformats.org/officeDocument/2006/relationships/font" Target="fonts/WorkSansLight-regular.fntdata"/><Relationship Id="rId52" Type="http://schemas.openxmlformats.org/officeDocument/2006/relationships/font" Target="fonts/WorkSans-boldItalic.fntdata"/><Relationship Id="rId11" Type="http://schemas.openxmlformats.org/officeDocument/2006/relationships/slide" Target="slides/slide5.xml"/><Relationship Id="rId55" Type="http://schemas.openxmlformats.org/officeDocument/2006/relationships/font" Target="fonts/WorkSansLight-italic.fntdata"/><Relationship Id="rId10" Type="http://schemas.openxmlformats.org/officeDocument/2006/relationships/slide" Target="slides/slide4.xml"/><Relationship Id="rId54" Type="http://schemas.openxmlformats.org/officeDocument/2006/relationships/font" Target="fonts/WorkSansLight-bold.fntdata"/><Relationship Id="rId13" Type="http://schemas.openxmlformats.org/officeDocument/2006/relationships/slide" Target="slides/slide7.xml"/><Relationship Id="rId57" Type="http://schemas.openxmlformats.org/officeDocument/2006/relationships/font" Target="fonts/HelveticaNeue-regular.fntdata"/><Relationship Id="rId12" Type="http://schemas.openxmlformats.org/officeDocument/2006/relationships/slide" Target="slides/slide6.xml"/><Relationship Id="rId56" Type="http://schemas.openxmlformats.org/officeDocument/2006/relationships/font" Target="fonts/WorkSansLight-boldItalic.fntdata"/><Relationship Id="rId15" Type="http://schemas.openxmlformats.org/officeDocument/2006/relationships/slide" Target="slides/slide9.xml"/><Relationship Id="rId59" Type="http://schemas.openxmlformats.org/officeDocument/2006/relationships/font" Target="fonts/HelveticaNeue-italic.fntdata"/><Relationship Id="rId14" Type="http://schemas.openxmlformats.org/officeDocument/2006/relationships/slide" Target="slides/slide8.xml"/><Relationship Id="rId58" Type="http://schemas.openxmlformats.org/officeDocument/2006/relationships/font" Target="fonts/HelveticaNeue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gif>
</file>

<file path=ppt/media/image17.gif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23.jpg>
</file>

<file path=ppt/media/image24.gif>
</file>

<file path=ppt/media/image25.gif>
</file>

<file path=ppt/media/image26.jpg>
</file>

<file path=ppt/media/image27.gif>
</file>

<file path=ppt/media/image28.jpg>
</file>

<file path=ppt/media/image29.png>
</file>

<file path=ppt/media/image30.jpg>
</file>

<file path=ppt/media/image4.png>
</file>

<file path=ppt/media/image5.png>
</file>

<file path=ppt/media/image6.gif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hbr.org/2014/02/how-to-write-a-cover-letter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oms7o5wQ4o4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b994a55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b994a55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https://hbr.org/2014/02/how-to-write-a-cover-letter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0be6b0798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0be6b0798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49537ba9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149537ba9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149537ba90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149537ba9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1a8388355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1a8388355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The AIDA Model identifies cognitive stages an individual goes through during the buying process for a product or service. It's a purchasing</a:t>
            </a:r>
            <a:endParaRPr sz="95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funnel where buyers go to and fro at each stage, to support them in making the final purchase.</a:t>
            </a:r>
            <a:endParaRPr sz="95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It's no longer a relationship purely between the buyer and the company since social media has extended it to achieving the different goals of AIDA</a:t>
            </a:r>
            <a:endParaRPr sz="95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via information added by other customers via social networks and communities</a:t>
            </a:r>
            <a:endParaRPr sz="7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8e6460241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8e6460241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Awareness: creating brand awareness or affiliation with your product or service.</a:t>
            </a:r>
            <a:endParaRPr sz="95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Interest: generating interest in the benefits of your product or service, and sufficient interest to encourage the buyer to start to research further.</a:t>
            </a:r>
            <a:endParaRPr sz="95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Desire: for your product or service through an 'emotional connection', showing your brand personality. Move the consumer from 'liking' it to 'wanting it'.</a:t>
            </a:r>
            <a:endParaRPr sz="95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Action: CTA - Move the buyer to interact with your company and taking the next step ie. downloading a brochure, making the phone call, joining your newsletter, or engaging in live chat, etc.</a:t>
            </a:r>
            <a:endParaRPr sz="950">
              <a:solidFill>
                <a:srgbClr val="59595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0be6b07988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0be6b0798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149537ba9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149537ba9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16c02e48f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16c02e48f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0be6b07988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0be6b07988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https://www.youtube.com/watch?v=oms7o5wQ4o4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WATCH THE VIDEO!!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149537ba9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149537ba9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Awareness: creating brand awareness or affiliation with your product or service.</a:t>
            </a:r>
            <a:endParaRPr sz="95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Interest: generating interest in the benefits of your product or service, and sufficient interest to encourage the buyer to start to research further.</a:t>
            </a:r>
            <a:endParaRPr sz="95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Desire: for your product or service through an 'emotional connection', showing your brand personality. Move the consumer from 'liking' it to 'wanting it'.</a:t>
            </a:r>
            <a:endParaRPr sz="950">
              <a:solidFill>
                <a:srgbClr val="595959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50">
                <a:solidFill>
                  <a:srgbClr val="595959"/>
                </a:solidFill>
                <a:highlight>
                  <a:srgbClr val="FFFFFF"/>
                </a:highlight>
              </a:rPr>
              <a:t>Action: CTA - Move the buyer to interact with your company and taking the next step ie. downloading a brochure, making the phone call, joining your newsletter, or engaging in live chat, etc.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741728c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741728c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16c02e48f5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16c02e48f5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16e554d610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16e554d610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16c02e48f5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16c02e48f5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16c02e48f5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16c02e48f5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16c02e48f5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16c02e48f5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16c02e48f5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16c02e48f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Generic statements won’t have any impact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Whereas elaborated, justified facts and figures will give you credibility and make it easy for the recruiter/hiring manager to see your point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6c02e48f5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16c02e48f5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Generic statements won’t have any impact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Whereas elaborated, justified facts and figures will give you credibility and make it easy for the recruiter/hiring manager to see your point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116c02e48f5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116c02e48f5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Your CV is about you. Your Cover Letter about THEM and how you both are match.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Use the job description and reference some of its key requirements.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Always customise the Cover Letter to the position!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Show you know what they’re in need for and how you can solve their challenges.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116e554d6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116e554d6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Mention your experience that is directly related to the job position/company.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Show you are genuinely excited!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1 page only.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Finish off with a clear call to action - wishing to bring the conversation forward.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1a226cb7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1a226cb7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And last but not least, THINK OUT OF THE BOX!!!! 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Is a Cover Letter the only option? Of course not. It’s the most common, but it’s time to start shaking the status quo! 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We have seen Cover Notes, Video clips, audio files… what can you think of?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a8388355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1a8388355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 minutes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b994a556c_0_19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5b994a556c_0_1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a8388355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a8388355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0be6b0798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0be6b0798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741728c8c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741728c8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Essential part of some application processes, not all require one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As much tedious it may seem, it can truly be a deal breaker if you do it right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be6b0798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be6b0798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0be6b0798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0be6b0798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9f41b0d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9f41b0d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sous-titr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Horizontale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>
            <p:ph idx="2" type="pic"/>
          </p:nvPr>
        </p:nvSpPr>
        <p:spPr>
          <a:xfrm>
            <a:off x="1172238" y="252413"/>
            <a:ext cx="6801000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238125" y="3567113"/>
            <a:ext cx="86676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" type="body"/>
          </p:nvPr>
        </p:nvSpPr>
        <p:spPr>
          <a:xfrm>
            <a:off x="238125" y="4291013"/>
            <a:ext cx="86676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- Centré">
  <p:cSld name="Titre - Centré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- Verticale">
  <p:cSld name="Photo - Vertical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/>
          <p:nvPr>
            <p:ph idx="2" type="pic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type="title"/>
          </p:nvPr>
        </p:nvSpPr>
        <p:spPr>
          <a:xfrm>
            <a:off x="619125" y="357188"/>
            <a:ext cx="38337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" type="body"/>
          </p:nvPr>
        </p:nvSpPr>
        <p:spPr>
          <a:xfrm>
            <a:off x="619125" y="2447925"/>
            <a:ext cx="3833700" cy="21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- Haut">
  <p:cSld name="Titre - Hau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puces">
  <p:cSld name="Titre et puce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746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7" name="Google Shape;77;p1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, puces et photo">
  <p:cSld name="Titre, puces et photo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/>
          <p:nvPr>
            <p:ph idx="2" type="pic"/>
          </p:nvPr>
        </p:nvSpPr>
        <p:spPr>
          <a:xfrm>
            <a:off x="4938713" y="1181100"/>
            <a:ext cx="35718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0" name="Google Shape;80;p20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1" name="Google Shape;81;p20"/>
          <p:cNvSpPr txBox="1"/>
          <p:nvPr>
            <p:ph idx="1" type="body"/>
          </p:nvPr>
        </p:nvSpPr>
        <p:spPr>
          <a:xfrm>
            <a:off x="633413" y="1181100"/>
            <a:ext cx="38337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ces">
  <p:cSld name="Puces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/>
          <p:nvPr>
            <p:ph idx="1" type="body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746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 photos">
  <p:cSld name="3 photos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/>
          <p:nvPr>
            <p:ph idx="2" type="pic"/>
          </p:nvPr>
        </p:nvSpPr>
        <p:spPr>
          <a:xfrm>
            <a:off x="5910263" y="2643188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8" name="Google Shape;88;p22"/>
          <p:cNvSpPr/>
          <p:nvPr>
            <p:ph idx="3" type="pic"/>
          </p:nvPr>
        </p:nvSpPr>
        <p:spPr>
          <a:xfrm>
            <a:off x="5910263" y="423863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" name="Google Shape;89;p22"/>
          <p:cNvSpPr/>
          <p:nvPr>
            <p:ph idx="4" type="pic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0" name="Google Shape;90;p22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tion">
  <p:cSld name="Cita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1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3" name="Google Shape;93;p23"/>
          <p:cNvSpPr txBox="1"/>
          <p:nvPr>
            <p:ph idx="2" type="body"/>
          </p:nvPr>
        </p:nvSpPr>
        <p:spPr>
          <a:xfrm>
            <a:off x="895350" y="2278856"/>
            <a:ext cx="73581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" name="Google Shape;94;p2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">
  <p:cSld name="Photo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erge">
  <p:cSld name="Vierg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28.jpg"/><Relationship Id="rId5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hyperlink" Target="https://www.smartinsights.com/traffic-building-strategy/offer-and-message-development/aida-model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9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7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24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jpg"/><Relationship Id="rId4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png"/><Relationship Id="rId4" Type="http://schemas.openxmlformats.org/officeDocument/2006/relationships/image" Target="../media/image27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Relationship Id="rId4" Type="http://schemas.openxmlformats.org/officeDocument/2006/relationships/image" Target="../media/image21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.png"/><Relationship Id="rId4" Type="http://schemas.openxmlformats.org/officeDocument/2006/relationships/hyperlink" Target="https://docs.google.com/document/d/1IG6yUYunxJFH6qmy8PpUtdIeCkEE8sEVWKz2YRe3Qsg/edit" TargetMode="External"/><Relationship Id="rId5" Type="http://schemas.openxmlformats.org/officeDocument/2006/relationships/image" Target="../media/image2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6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0.jp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6"/>
          <p:cNvSpPr txBox="1"/>
          <p:nvPr/>
        </p:nvSpPr>
        <p:spPr>
          <a:xfrm>
            <a:off x="1950075" y="3678200"/>
            <a:ext cx="4277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HOW TO SMASH THEM</a:t>
            </a:r>
            <a:endParaRPr sz="12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pic>
        <p:nvPicPr>
          <p:cNvPr id="105" name="Google Shape;105;p26"/>
          <p:cNvPicPr preferRelativeResize="0"/>
          <p:nvPr/>
        </p:nvPicPr>
        <p:blipFill rotWithShape="1">
          <a:blip r:embed="rId4">
            <a:alphaModFix/>
          </a:blip>
          <a:srcRect b="0" l="33453" r="0" t="0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6" name="Google Shape;10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6"/>
          <p:cNvSpPr/>
          <p:nvPr/>
        </p:nvSpPr>
        <p:spPr>
          <a:xfrm>
            <a:off x="2058425" y="4090150"/>
            <a:ext cx="1800000" cy="344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1991900" y="4099150"/>
            <a:ext cx="19332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2023</a:t>
            </a:r>
            <a:r>
              <a:rPr lang="en" sz="1000">
                <a:solidFill>
                  <a:srgbClr val="434343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| REMOTE CAMPUSES</a:t>
            </a:r>
            <a:endParaRPr sz="10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09" name="Google Shape;109;p26"/>
          <p:cNvSpPr txBox="1"/>
          <p:nvPr/>
        </p:nvSpPr>
        <p:spPr>
          <a:xfrm>
            <a:off x="1950075" y="3386600"/>
            <a:ext cx="42777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LETTERS</a:t>
            </a:r>
            <a:endParaRPr b="1" sz="20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5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5"/>
          <p:cNvSpPr/>
          <p:nvPr/>
        </p:nvSpPr>
        <p:spPr>
          <a:xfrm>
            <a:off x="2293950" y="2174900"/>
            <a:ext cx="4556100" cy="793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5"/>
          <p:cNvSpPr txBox="1"/>
          <p:nvPr/>
        </p:nvSpPr>
        <p:spPr>
          <a:xfrm>
            <a:off x="2293875" y="2299025"/>
            <a:ext cx="4556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USEFUL TIPS</a:t>
            </a:r>
            <a:endParaRPr b="1" i="1" sz="2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3" name="Google Shape;173;p35"/>
          <p:cNvSpPr txBox="1"/>
          <p:nvPr/>
        </p:nvSpPr>
        <p:spPr>
          <a:xfrm>
            <a:off x="2293875" y="3312300"/>
            <a:ext cx="4556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 be mindful of</a:t>
            </a:r>
            <a:endParaRPr i="1" sz="1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36"/>
          <p:cNvGrpSpPr/>
          <p:nvPr/>
        </p:nvGrpSpPr>
        <p:grpSpPr>
          <a:xfrm>
            <a:off x="1057154" y="403665"/>
            <a:ext cx="7083202" cy="4326372"/>
            <a:chOff x="1149600" y="436400"/>
            <a:chExt cx="7221125" cy="4322050"/>
          </a:xfrm>
        </p:grpSpPr>
        <p:sp>
          <p:nvSpPr>
            <p:cNvPr id="179" name="Google Shape;179;p36"/>
            <p:cNvSpPr/>
            <p:nvPr/>
          </p:nvSpPr>
          <p:spPr>
            <a:xfrm>
              <a:off x="4760225" y="436400"/>
              <a:ext cx="3610500" cy="2186700"/>
            </a:xfrm>
            <a:prstGeom prst="rect">
              <a:avLst/>
            </a:prstGeom>
            <a:solidFill>
              <a:srgbClr val="B064E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6"/>
            <p:cNvSpPr/>
            <p:nvPr/>
          </p:nvSpPr>
          <p:spPr>
            <a:xfrm>
              <a:off x="1149725" y="2571750"/>
              <a:ext cx="3610500" cy="2186700"/>
            </a:xfrm>
            <a:prstGeom prst="rect">
              <a:avLst/>
            </a:prstGeom>
            <a:solidFill>
              <a:srgbClr val="B064EA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6"/>
            <p:cNvSpPr/>
            <p:nvPr/>
          </p:nvSpPr>
          <p:spPr>
            <a:xfrm>
              <a:off x="1149600" y="436400"/>
              <a:ext cx="3610500" cy="2135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6"/>
            <p:cNvSpPr/>
            <p:nvPr/>
          </p:nvSpPr>
          <p:spPr>
            <a:xfrm>
              <a:off x="4760225" y="2597550"/>
              <a:ext cx="3610500" cy="2135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3" name="Google Shape;183;p36"/>
          <p:cNvGrpSpPr/>
          <p:nvPr/>
        </p:nvGrpSpPr>
        <p:grpSpPr>
          <a:xfrm>
            <a:off x="1591398" y="2841082"/>
            <a:ext cx="2684770" cy="985459"/>
            <a:chOff x="311700" y="1948400"/>
            <a:chExt cx="2731200" cy="1203393"/>
          </a:xfrm>
        </p:grpSpPr>
        <p:sp>
          <p:nvSpPr>
            <p:cNvPr id="184" name="Google Shape;184;p36"/>
            <p:cNvSpPr txBox="1"/>
            <p:nvPr/>
          </p:nvSpPr>
          <p:spPr>
            <a:xfrm>
              <a:off x="415100" y="2398493"/>
              <a:ext cx="2524200" cy="7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22222"/>
                  </a:solidFill>
                  <a:latin typeface="Work Sans"/>
                  <a:ea typeface="Work Sans"/>
                  <a:cs typeface="Work Sans"/>
                  <a:sym typeface="Work Sans"/>
                </a:rPr>
                <a:t>It’s good to have a general template but always do adapt it to the specific job - using the right keywords and demonstrating that you’ve done your research. </a:t>
              </a:r>
              <a:endParaRPr sz="1200">
                <a:solidFill>
                  <a:srgbClr val="222222"/>
                </a:solidFill>
                <a:latin typeface="Work Sans"/>
                <a:ea typeface="Work Sans"/>
                <a:cs typeface="Work Sans"/>
                <a:sym typeface="Work Sa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85" name="Google Shape;185;p36"/>
            <p:cNvSpPr txBox="1"/>
            <p:nvPr/>
          </p:nvSpPr>
          <p:spPr>
            <a:xfrm>
              <a:off x="311700" y="1948400"/>
              <a:ext cx="2731200" cy="67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Work Sans"/>
                  <a:ea typeface="Work Sans"/>
                  <a:cs typeface="Work Sans"/>
                  <a:sym typeface="Work Sans"/>
                </a:rPr>
                <a:t>🦑 Adapt</a:t>
              </a:r>
              <a:endParaRPr b="1"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186" name="Google Shape;186;p36"/>
          <p:cNvGrpSpPr/>
          <p:nvPr/>
        </p:nvGrpSpPr>
        <p:grpSpPr>
          <a:xfrm>
            <a:off x="1489550" y="734382"/>
            <a:ext cx="2786618" cy="985470"/>
            <a:chOff x="208091" y="1948400"/>
            <a:chExt cx="2834809" cy="1203407"/>
          </a:xfrm>
        </p:grpSpPr>
        <p:sp>
          <p:nvSpPr>
            <p:cNvPr id="187" name="Google Shape;187;p36"/>
            <p:cNvSpPr txBox="1"/>
            <p:nvPr/>
          </p:nvSpPr>
          <p:spPr>
            <a:xfrm>
              <a:off x="208091" y="2398507"/>
              <a:ext cx="2731200" cy="7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22222"/>
                  </a:solidFill>
                  <a:latin typeface="Work Sans"/>
                  <a:ea typeface="Work Sans"/>
                  <a:cs typeface="Work Sans"/>
                  <a:sym typeface="Work Sans"/>
                </a:rPr>
                <a:t>Writing a cover letter might take you longer than expected. Make sure you spare time, follow recommendations and focus on its purpose.</a:t>
              </a:r>
              <a:endParaRPr sz="12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88" name="Google Shape;188;p36"/>
            <p:cNvSpPr txBox="1"/>
            <p:nvPr/>
          </p:nvSpPr>
          <p:spPr>
            <a:xfrm>
              <a:off x="311700" y="1948400"/>
              <a:ext cx="2731200" cy="67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Work Sans"/>
                  <a:ea typeface="Work Sans"/>
                  <a:cs typeface="Work Sans"/>
                  <a:sym typeface="Work Sans"/>
                </a:rPr>
                <a:t> ⏰ Put time aside</a:t>
              </a:r>
              <a:endParaRPr b="1"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189" name="Google Shape;189;p36"/>
          <p:cNvGrpSpPr/>
          <p:nvPr/>
        </p:nvGrpSpPr>
        <p:grpSpPr>
          <a:xfrm>
            <a:off x="4962123" y="790407"/>
            <a:ext cx="2786423" cy="985470"/>
            <a:chOff x="311700" y="1855348"/>
            <a:chExt cx="2834611" cy="1203407"/>
          </a:xfrm>
        </p:grpSpPr>
        <p:sp>
          <p:nvSpPr>
            <p:cNvPr id="190" name="Google Shape;190;p36"/>
            <p:cNvSpPr txBox="1"/>
            <p:nvPr/>
          </p:nvSpPr>
          <p:spPr>
            <a:xfrm>
              <a:off x="415111" y="2305456"/>
              <a:ext cx="2731200" cy="7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22222"/>
                  </a:solidFill>
                  <a:latin typeface="Work Sans"/>
                  <a:ea typeface="Work Sans"/>
                  <a:cs typeface="Work Sans"/>
                  <a:sym typeface="Work Sans"/>
                </a:rPr>
                <a:t>Find out more about a company’s culture or a specific job. The ones that motivate you the most will help you write your best pieces!</a:t>
              </a:r>
              <a:endParaRPr sz="12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91" name="Google Shape;191;p36"/>
            <p:cNvSpPr txBox="1"/>
            <p:nvPr/>
          </p:nvSpPr>
          <p:spPr>
            <a:xfrm>
              <a:off x="311700" y="1855348"/>
              <a:ext cx="2731200" cy="67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Work Sans"/>
                  <a:ea typeface="Work Sans"/>
                  <a:cs typeface="Work Sans"/>
                  <a:sym typeface="Work Sans"/>
                </a:rPr>
                <a:t>💡 Find inspiration</a:t>
              </a:r>
              <a:endParaRPr b="1"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  <p:grpSp>
        <p:nvGrpSpPr>
          <p:cNvPr id="192" name="Google Shape;192;p36"/>
          <p:cNvGrpSpPr/>
          <p:nvPr/>
        </p:nvGrpSpPr>
        <p:grpSpPr>
          <a:xfrm>
            <a:off x="5074173" y="2888132"/>
            <a:ext cx="2684770" cy="985459"/>
            <a:chOff x="311700" y="1669245"/>
            <a:chExt cx="2731200" cy="1203393"/>
          </a:xfrm>
        </p:grpSpPr>
        <p:sp>
          <p:nvSpPr>
            <p:cNvPr id="193" name="Google Shape;193;p36"/>
            <p:cNvSpPr txBox="1"/>
            <p:nvPr/>
          </p:nvSpPr>
          <p:spPr>
            <a:xfrm>
              <a:off x="415100" y="2119338"/>
              <a:ext cx="2524200" cy="75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222222"/>
                  </a:solidFill>
                  <a:latin typeface="Work Sans"/>
                  <a:ea typeface="Work Sans"/>
                  <a:cs typeface="Work Sans"/>
                  <a:sym typeface="Work Sans"/>
                </a:rPr>
                <a:t>Getting others to read your cover letter is one of the best ways to learn. It might help you to see your own blindspots or even identify grammar mistakes!</a:t>
              </a:r>
              <a:endParaRPr sz="12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194" name="Google Shape;194;p36"/>
            <p:cNvSpPr txBox="1"/>
            <p:nvPr/>
          </p:nvSpPr>
          <p:spPr>
            <a:xfrm>
              <a:off x="311700" y="1669245"/>
              <a:ext cx="2731200" cy="674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latin typeface="Work Sans"/>
                  <a:ea typeface="Work Sans"/>
                  <a:cs typeface="Work Sans"/>
                  <a:sym typeface="Work Sans"/>
                </a:rPr>
                <a:t>📝 Ask for feedback</a:t>
              </a:r>
              <a:endParaRPr b="1"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/>
          <p:nvPr/>
        </p:nvSpPr>
        <p:spPr>
          <a:xfrm>
            <a:off x="569025" y="839100"/>
            <a:ext cx="6873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</a:t>
            </a: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 / </a:t>
            </a:r>
            <a:r>
              <a:rPr b="1" lang="en" sz="2300">
                <a:solidFill>
                  <a:srgbClr val="B064EA"/>
                </a:solidFill>
                <a:latin typeface="Poppins"/>
                <a:ea typeface="Poppins"/>
                <a:cs typeface="Poppins"/>
                <a:sym typeface="Poppins"/>
              </a:rPr>
              <a:t>Checklist Part I</a:t>
            </a:r>
            <a:endParaRPr b="1" sz="2300">
              <a:solidFill>
                <a:srgbClr val="B064E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0" name="Google Shape;200;p37"/>
          <p:cNvSpPr txBox="1"/>
          <p:nvPr/>
        </p:nvSpPr>
        <p:spPr>
          <a:xfrm>
            <a:off x="1038925" y="1725150"/>
            <a:ext cx="71805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Review these slides and read additional resources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Activate your spell checker (i.e. Grammarly Google Chrome extension)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Put time aside (1-3 hours) 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Use a specific job posting as a reference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Research the company and its people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Identify 3-5 pain points or needs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Identify 3-5 main things you LOVE about that company &amp; position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/>
        </p:nvSpPr>
        <p:spPr>
          <a:xfrm>
            <a:off x="569025" y="839100"/>
            <a:ext cx="6873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 / </a:t>
            </a:r>
            <a:r>
              <a:rPr b="1" lang="en" sz="2300">
                <a:solidFill>
                  <a:srgbClr val="B064EA"/>
                </a:solidFill>
                <a:latin typeface="Poppins"/>
                <a:ea typeface="Poppins"/>
                <a:cs typeface="Poppins"/>
                <a:sym typeface="Poppins"/>
              </a:rPr>
              <a:t>Checklist Part II</a:t>
            </a:r>
            <a:endParaRPr b="1" sz="2300">
              <a:solidFill>
                <a:srgbClr val="B064E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6" name="Google Shape;206;p38"/>
          <p:cNvSpPr txBox="1"/>
          <p:nvPr/>
        </p:nvSpPr>
        <p:spPr>
          <a:xfrm>
            <a:off x="1005075" y="1654675"/>
            <a:ext cx="66552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Connect the dots between the above and your specific, relatable skills/interests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Review </a:t>
            </a:r>
            <a:r>
              <a:rPr lang="en" sz="1500" u="sng">
                <a:solidFill>
                  <a:schemeClr val="hlink"/>
                </a:solidFill>
                <a:latin typeface="Work Sans"/>
                <a:ea typeface="Work Sans"/>
                <a:cs typeface="Work Sans"/>
                <a:sym typeface="Work Sans"/>
                <a:hlinkClick r:id="rId4"/>
              </a:rPr>
              <a:t>AIDA</a:t>
            </a: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model to structure your letter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Have the Love Letter approach in mind when writing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Ask for feedback (Career Coach, classmate, etc.)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Have several Cover Letter templates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Always adapt your template depending on the job position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Work Sans"/>
              <a:buChar char="❏"/>
            </a:pPr>
            <a:r>
              <a:rPr lang="en" sz="15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AB test and iterate</a:t>
            </a:r>
            <a:endParaRPr sz="1500"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9"/>
          <p:cNvSpPr txBox="1"/>
          <p:nvPr/>
        </p:nvSpPr>
        <p:spPr>
          <a:xfrm>
            <a:off x="569025" y="531025"/>
            <a:ext cx="6873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 / </a:t>
            </a:r>
            <a:r>
              <a:rPr b="1" lang="en" sz="2300">
                <a:solidFill>
                  <a:srgbClr val="B064EA"/>
                </a:solidFill>
                <a:latin typeface="Poppins"/>
                <a:ea typeface="Poppins"/>
                <a:cs typeface="Poppins"/>
                <a:sym typeface="Poppins"/>
              </a:rPr>
              <a:t>Checklist Part II</a:t>
            </a:r>
            <a:endParaRPr b="1" sz="2300">
              <a:solidFill>
                <a:srgbClr val="B064E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12" name="Google Shape;212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9650" y="1110550"/>
            <a:ext cx="4013761" cy="350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0"/>
          <p:cNvSpPr/>
          <p:nvPr/>
        </p:nvSpPr>
        <p:spPr>
          <a:xfrm>
            <a:off x="1971225" y="2174900"/>
            <a:ext cx="5431500" cy="793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40"/>
          <p:cNvSpPr txBox="1"/>
          <p:nvPr/>
        </p:nvSpPr>
        <p:spPr>
          <a:xfrm>
            <a:off x="1971225" y="2299025"/>
            <a:ext cx="54315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‘LOVE LETTER’ APPROACH</a:t>
            </a:r>
            <a:endParaRPr b="1" i="1" sz="2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0" name="Google Shape;220;p40"/>
          <p:cNvSpPr txBox="1"/>
          <p:nvPr/>
        </p:nvSpPr>
        <p:spPr>
          <a:xfrm>
            <a:off x="2293875" y="3159900"/>
            <a:ext cx="4556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 win their love back</a:t>
            </a:r>
            <a:endParaRPr i="1" sz="1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1"/>
          <p:cNvSpPr txBox="1"/>
          <p:nvPr/>
        </p:nvSpPr>
        <p:spPr>
          <a:xfrm>
            <a:off x="741700" y="684250"/>
            <a:ext cx="4869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What would you like to tell the love of your life? Would you ONLY talk about yourself? </a:t>
            </a:r>
            <a:endParaRPr b="1" sz="18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6" name="Google Shape;226;p41"/>
          <p:cNvSpPr txBox="1"/>
          <p:nvPr/>
        </p:nvSpPr>
        <p:spPr>
          <a:xfrm>
            <a:off x="1871500" y="1729050"/>
            <a:ext cx="1256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FDD35B"/>
                </a:solidFill>
                <a:latin typeface="Poppins"/>
                <a:ea typeface="Poppins"/>
                <a:cs typeface="Poppins"/>
                <a:sym typeface="Poppins"/>
              </a:rPr>
              <a:t>NAH </a:t>
            </a:r>
            <a:r>
              <a:rPr b="1" lang="en" sz="2300">
                <a:solidFill>
                  <a:srgbClr val="FDD35B"/>
                </a:solidFill>
                <a:latin typeface="Poppins"/>
                <a:ea typeface="Poppins"/>
                <a:cs typeface="Poppins"/>
                <a:sym typeface="Poppins"/>
              </a:rPr>
              <a:t>👎🏾</a:t>
            </a:r>
            <a:endParaRPr sz="1900"/>
          </a:p>
        </p:txBody>
      </p:sp>
      <p:sp>
        <p:nvSpPr>
          <p:cNvPr id="227" name="Google Shape;227;p41"/>
          <p:cNvSpPr txBox="1"/>
          <p:nvPr/>
        </p:nvSpPr>
        <p:spPr>
          <a:xfrm>
            <a:off x="817300" y="2296850"/>
            <a:ext cx="4282800" cy="18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Work Sa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How much you love that person</a:t>
            </a:r>
            <a:endParaRPr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Work Sa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How that person makes you feel</a:t>
            </a:r>
            <a:endParaRPr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Work Sa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What you value the most</a:t>
            </a:r>
            <a:endParaRPr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Work Sa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Why you love that person more than anyone</a:t>
            </a:r>
            <a:endParaRPr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Work Sa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What makes you the perfect match</a:t>
            </a:r>
            <a:endParaRPr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Work Sa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How you imagine a future together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228" name="Google Shape;228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7500" y="1894825"/>
            <a:ext cx="3739100" cy="21032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3500" y="768150"/>
            <a:ext cx="3607200" cy="3607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42"/>
          <p:cNvSpPr txBox="1"/>
          <p:nvPr/>
        </p:nvSpPr>
        <p:spPr>
          <a:xfrm>
            <a:off x="741700" y="684250"/>
            <a:ext cx="3922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It’s all about maintaining the right balance</a:t>
            </a:r>
            <a:endParaRPr b="1" sz="18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5" name="Google Shape;235;p42"/>
          <p:cNvSpPr txBox="1"/>
          <p:nvPr/>
        </p:nvSpPr>
        <p:spPr>
          <a:xfrm>
            <a:off x="741700" y="1732750"/>
            <a:ext cx="3830400" cy="23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Work Sa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Make sure you don’t ONLY talk about yourself or ONLY about THEM</a:t>
            </a:r>
            <a:b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Work Sa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Overall your letter should make it clear that even though you talk about yourself, you are talking about what MATTERS TO THEM</a:t>
            </a:r>
            <a:b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Work Sa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Be subtle </a:t>
            </a:r>
            <a:endParaRPr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3"/>
          <p:cNvSpPr/>
          <p:nvPr/>
        </p:nvSpPr>
        <p:spPr>
          <a:xfrm>
            <a:off x="2293950" y="2174900"/>
            <a:ext cx="4556100" cy="793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43"/>
          <p:cNvSpPr txBox="1"/>
          <p:nvPr/>
        </p:nvSpPr>
        <p:spPr>
          <a:xfrm>
            <a:off x="2293875" y="2299025"/>
            <a:ext cx="4556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STRUCTURE</a:t>
            </a:r>
            <a:endParaRPr b="1" i="1" sz="2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4" name="Google Shape;244;p43"/>
          <p:cNvSpPr txBox="1"/>
          <p:nvPr/>
        </p:nvSpPr>
        <p:spPr>
          <a:xfrm>
            <a:off x="2293875" y="3312300"/>
            <a:ext cx="4556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Ain’t no perfect one</a:t>
            </a:r>
            <a:endParaRPr i="1" sz="1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4"/>
          <p:cNvSpPr txBox="1"/>
          <p:nvPr/>
        </p:nvSpPr>
        <p:spPr>
          <a:xfrm>
            <a:off x="569025" y="686700"/>
            <a:ext cx="6873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</a:t>
            </a: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 / </a:t>
            </a:r>
            <a:r>
              <a:rPr b="1" lang="en" sz="2300">
                <a:solidFill>
                  <a:srgbClr val="FDD35B"/>
                </a:solidFill>
                <a:latin typeface="Poppins"/>
                <a:ea typeface="Poppins"/>
                <a:cs typeface="Poppins"/>
                <a:sym typeface="Poppins"/>
              </a:rPr>
              <a:t>A helpful structure to follow</a:t>
            </a:r>
            <a:endParaRPr b="1" sz="2300">
              <a:solidFill>
                <a:srgbClr val="FDD35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50" name="Google Shape;250;p44"/>
          <p:cNvGrpSpPr/>
          <p:nvPr/>
        </p:nvGrpSpPr>
        <p:grpSpPr>
          <a:xfrm>
            <a:off x="975825" y="1330363"/>
            <a:ext cx="2404500" cy="3085775"/>
            <a:chOff x="5166825" y="1406563"/>
            <a:chExt cx="2404500" cy="3085775"/>
          </a:xfrm>
        </p:grpSpPr>
        <p:grpSp>
          <p:nvGrpSpPr>
            <p:cNvPr id="251" name="Google Shape;251;p44"/>
            <p:cNvGrpSpPr/>
            <p:nvPr/>
          </p:nvGrpSpPr>
          <p:grpSpPr>
            <a:xfrm>
              <a:off x="5166825" y="1406563"/>
              <a:ext cx="1358150" cy="3085775"/>
              <a:chOff x="5092725" y="1672175"/>
              <a:chExt cx="1358150" cy="3085775"/>
            </a:xfrm>
          </p:grpSpPr>
          <p:sp>
            <p:nvSpPr>
              <p:cNvPr id="252" name="Google Shape;252;p44"/>
              <p:cNvSpPr txBox="1"/>
              <p:nvPr/>
            </p:nvSpPr>
            <p:spPr>
              <a:xfrm>
                <a:off x="5101175" y="1672175"/>
                <a:ext cx="1349700" cy="95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5000">
                    <a:solidFill>
                      <a:schemeClr val="dk2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A</a:t>
                </a:r>
                <a:endParaRPr b="1" sz="5000">
                  <a:solidFill>
                    <a:schemeClr val="dk2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sp>
            <p:nvSpPr>
              <p:cNvPr id="253" name="Google Shape;253;p44"/>
              <p:cNvSpPr txBox="1"/>
              <p:nvPr/>
            </p:nvSpPr>
            <p:spPr>
              <a:xfrm>
                <a:off x="5234550" y="2394817"/>
                <a:ext cx="453000" cy="95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5000">
                    <a:solidFill>
                      <a:schemeClr val="dk2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I</a:t>
                </a:r>
                <a:endParaRPr b="1" sz="5000">
                  <a:solidFill>
                    <a:schemeClr val="dk2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sp>
            <p:nvSpPr>
              <p:cNvPr id="254" name="Google Shape;254;p44"/>
              <p:cNvSpPr txBox="1"/>
              <p:nvPr/>
            </p:nvSpPr>
            <p:spPr>
              <a:xfrm>
                <a:off x="5092725" y="3115725"/>
                <a:ext cx="967200" cy="95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5000">
                    <a:solidFill>
                      <a:schemeClr val="dk2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D</a:t>
                </a:r>
                <a:endParaRPr b="1" sz="5000">
                  <a:solidFill>
                    <a:schemeClr val="dk2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  <p:sp>
            <p:nvSpPr>
              <p:cNvPr id="255" name="Google Shape;255;p44"/>
              <p:cNvSpPr txBox="1"/>
              <p:nvPr/>
            </p:nvSpPr>
            <p:spPr>
              <a:xfrm>
                <a:off x="5101175" y="3803650"/>
                <a:ext cx="1349700" cy="95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5000">
                    <a:solidFill>
                      <a:schemeClr val="dk2"/>
                    </a:solidFill>
                    <a:latin typeface="Poppins"/>
                    <a:ea typeface="Poppins"/>
                    <a:cs typeface="Poppins"/>
                    <a:sym typeface="Poppins"/>
                  </a:rPr>
                  <a:t>A</a:t>
                </a:r>
                <a:endParaRPr b="1" sz="5000">
                  <a:solidFill>
                    <a:schemeClr val="dk2"/>
                  </a:solidFill>
                  <a:latin typeface="Poppins"/>
                  <a:ea typeface="Poppins"/>
                  <a:cs typeface="Poppins"/>
                  <a:sym typeface="Poppins"/>
                </a:endParaRPr>
              </a:p>
            </p:txBody>
          </p:sp>
        </p:grpSp>
        <p:sp>
          <p:nvSpPr>
            <p:cNvPr id="256" name="Google Shape;256;p44"/>
            <p:cNvSpPr txBox="1"/>
            <p:nvPr/>
          </p:nvSpPr>
          <p:spPr>
            <a:xfrm>
              <a:off x="5930925" y="1738888"/>
              <a:ext cx="16404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2"/>
                  </a:solidFill>
                  <a:latin typeface="Poppins"/>
                  <a:ea typeface="Poppins"/>
                  <a:cs typeface="Poppins"/>
                  <a:sym typeface="Poppins"/>
                </a:rPr>
                <a:t>ATTENTION</a:t>
              </a:r>
              <a:endParaRPr b="1" sz="16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57" name="Google Shape;257;p44"/>
            <p:cNvSpPr txBox="1"/>
            <p:nvPr/>
          </p:nvSpPr>
          <p:spPr>
            <a:xfrm>
              <a:off x="5930925" y="2360038"/>
              <a:ext cx="12843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2"/>
                  </a:solidFill>
                  <a:latin typeface="Poppins"/>
                  <a:ea typeface="Poppins"/>
                  <a:cs typeface="Poppins"/>
                  <a:sym typeface="Poppins"/>
                </a:rPr>
                <a:t>INTEREST</a:t>
              </a:r>
              <a:endParaRPr b="1" sz="16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58" name="Google Shape;258;p44"/>
            <p:cNvSpPr txBox="1"/>
            <p:nvPr/>
          </p:nvSpPr>
          <p:spPr>
            <a:xfrm>
              <a:off x="5988075" y="3126288"/>
              <a:ext cx="12843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2"/>
                  </a:solidFill>
                  <a:latin typeface="Poppins"/>
                  <a:ea typeface="Poppins"/>
                  <a:cs typeface="Poppins"/>
                  <a:sym typeface="Poppins"/>
                </a:rPr>
                <a:t>DESIRE</a:t>
              </a:r>
              <a:endParaRPr b="1" sz="16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59" name="Google Shape;259;p44"/>
            <p:cNvSpPr txBox="1"/>
            <p:nvPr/>
          </p:nvSpPr>
          <p:spPr>
            <a:xfrm>
              <a:off x="6007125" y="3892538"/>
              <a:ext cx="12843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2"/>
                  </a:solidFill>
                  <a:latin typeface="Poppins"/>
                  <a:ea typeface="Poppins"/>
                  <a:cs typeface="Poppins"/>
                  <a:sym typeface="Poppins"/>
                </a:rPr>
                <a:t>ACTION</a:t>
              </a:r>
              <a:endParaRPr b="1" sz="16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60" name="Google Shape;260;p44"/>
          <p:cNvSpPr txBox="1"/>
          <p:nvPr/>
        </p:nvSpPr>
        <p:spPr>
          <a:xfrm>
            <a:off x="3771750" y="1406575"/>
            <a:ext cx="4672500" cy="7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Attention:</a:t>
            </a:r>
            <a:r>
              <a:rPr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i="1"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Write a catchy opening paragraph, create a “hook”</a:t>
            </a:r>
            <a:r>
              <a:rPr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 that relates - company-focused &amp; link to personal mission maybe?</a:t>
            </a:r>
            <a:endParaRPr sz="1100">
              <a:solidFill>
                <a:srgbClr val="434343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61" name="Google Shape;261;p44"/>
          <p:cNvSpPr txBox="1"/>
          <p:nvPr/>
        </p:nvSpPr>
        <p:spPr>
          <a:xfrm>
            <a:off x="3810100" y="2210000"/>
            <a:ext cx="45114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Interest:</a:t>
            </a:r>
            <a:r>
              <a:rPr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i="1"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Explain why you’re the perfect candidate</a:t>
            </a:r>
            <a:r>
              <a:rPr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 by showing them you understand what THEY need (what’s their problem that needs to be solved?) and how your previous experiences will help them with their plans.</a:t>
            </a:r>
            <a:endParaRPr sz="1100">
              <a:solidFill>
                <a:srgbClr val="43434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62" name="Google Shape;262;p44"/>
          <p:cNvSpPr txBox="1"/>
          <p:nvPr/>
        </p:nvSpPr>
        <p:spPr>
          <a:xfrm>
            <a:off x="3825000" y="3206975"/>
            <a:ext cx="45660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Desire: </a:t>
            </a:r>
            <a:r>
              <a:rPr i="1"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Tell them why you’re so eager to join THIS job, and not just any</a:t>
            </a:r>
            <a:r>
              <a:rPr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 - Focus on your motivation, enthusiasm and passion, and link to something specific that you like about the company.</a:t>
            </a:r>
            <a:endParaRPr sz="1100">
              <a:solidFill>
                <a:srgbClr val="43434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63" name="Google Shape;263;p44"/>
          <p:cNvSpPr txBox="1"/>
          <p:nvPr/>
        </p:nvSpPr>
        <p:spPr>
          <a:xfrm>
            <a:off x="3810100" y="4009250"/>
            <a:ext cx="4566000" cy="7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Action: </a:t>
            </a:r>
            <a:r>
              <a:rPr lang="en" sz="1100">
                <a:solidFill>
                  <a:srgbClr val="434343"/>
                </a:solidFill>
                <a:latin typeface="Work Sans"/>
                <a:ea typeface="Work Sans"/>
                <a:cs typeface="Work Sans"/>
                <a:sym typeface="Work Sans"/>
              </a:rPr>
              <a:t>Finish with how your experience and knowledge can help your future employer in fulfilling their goals and add a clear, friendly CTA.</a:t>
            </a:r>
            <a:endParaRPr sz="1100">
              <a:solidFill>
                <a:srgbClr val="43434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5900" y="327523"/>
            <a:ext cx="2984602" cy="4476928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7"/>
          <p:cNvSpPr txBox="1"/>
          <p:nvPr/>
        </p:nvSpPr>
        <p:spPr>
          <a:xfrm>
            <a:off x="695100" y="2017375"/>
            <a:ext cx="5140800" cy="17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Work Sans Medium"/>
              <a:buChar char="●"/>
            </a:pPr>
            <a:r>
              <a:rPr lang="en" sz="18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Purpose of a Cover Letter</a:t>
            </a:r>
            <a:endParaRPr sz="18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Work Sans Medium"/>
              <a:buChar char="●"/>
            </a:pPr>
            <a:r>
              <a:rPr lang="en" sz="18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Things to consider before writing a CL</a:t>
            </a:r>
            <a:endParaRPr sz="18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Work Sans Medium"/>
              <a:buChar char="●"/>
            </a:pPr>
            <a:r>
              <a:rPr lang="en" sz="18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The 'Love Letter' approach</a:t>
            </a:r>
            <a:endParaRPr sz="18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Work Sans Medium"/>
              <a:buChar char="●"/>
            </a:pPr>
            <a:r>
              <a:rPr lang="en" sz="18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The Structure</a:t>
            </a:r>
            <a:endParaRPr sz="18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Work Sans Medium"/>
              <a:buChar char="●"/>
            </a:pPr>
            <a:r>
              <a:rPr lang="en" sz="18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Examples</a:t>
            </a:r>
            <a:endParaRPr sz="18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Work Sans Medium"/>
              <a:buChar char="●"/>
            </a:pPr>
            <a:r>
              <a:rPr lang="en" sz="18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Best Practices</a:t>
            </a:r>
            <a:endParaRPr sz="18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16" name="Google Shape;116;p27"/>
          <p:cNvSpPr txBox="1"/>
          <p:nvPr/>
        </p:nvSpPr>
        <p:spPr>
          <a:xfrm>
            <a:off x="760950" y="900025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Agenda</a:t>
            </a:r>
            <a:endParaRPr sz="2300">
              <a:solidFill>
                <a:srgbClr val="2DC5FA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/>
          <p:nvPr/>
        </p:nvSpPr>
        <p:spPr>
          <a:xfrm>
            <a:off x="569025" y="534300"/>
            <a:ext cx="6873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 / </a:t>
            </a:r>
            <a:r>
              <a:rPr b="1" lang="en" sz="2300">
                <a:solidFill>
                  <a:srgbClr val="FDD35B"/>
                </a:solidFill>
                <a:latin typeface="Poppins"/>
                <a:ea typeface="Poppins"/>
                <a:cs typeface="Poppins"/>
                <a:sym typeface="Poppins"/>
              </a:rPr>
              <a:t>The AIDA Model example</a:t>
            </a:r>
            <a:endParaRPr b="1" sz="2300">
              <a:solidFill>
                <a:srgbClr val="FDD35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9" name="Google Shape;269;p45"/>
          <p:cNvSpPr txBox="1"/>
          <p:nvPr>
            <p:ph idx="4294967295" type="subTitle"/>
          </p:nvPr>
        </p:nvSpPr>
        <p:spPr>
          <a:xfrm>
            <a:off x="270750" y="1028400"/>
            <a:ext cx="8602500" cy="36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rgbClr val="222222"/>
              </a:solidFill>
            </a:endParaRPr>
          </a:p>
          <a:p>
            <a:pPr indent="-3048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Poppins"/>
              <a:buChar char="●"/>
            </a:pPr>
            <a:r>
              <a:rPr b="1" lang="en" sz="1200">
                <a:solidFill>
                  <a:srgbClr val="222222"/>
                </a:solidFill>
                <a:latin typeface="Poppins"/>
                <a:ea typeface="Poppins"/>
                <a:cs typeface="Poppins"/>
                <a:sym typeface="Poppins"/>
              </a:rPr>
              <a:t>Attention: </a:t>
            </a:r>
            <a:endParaRPr b="1" sz="1200">
              <a:solidFill>
                <a:srgbClr val="22222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latin typeface="Work Sans"/>
                <a:ea typeface="Work Sans"/>
                <a:cs typeface="Work Sans"/>
                <a:sym typeface="Work Sans"/>
              </a:rPr>
              <a:t>Dear Sarah, </a:t>
            </a:r>
            <a:br>
              <a:rPr lang="en" sz="1200">
                <a:solidFill>
                  <a:srgbClr val="222222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 sz="1200">
              <a:solidFill>
                <a:srgbClr val="22222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latin typeface="Work Sans"/>
                <a:ea typeface="Work Sans"/>
                <a:cs typeface="Work Sans"/>
                <a:sym typeface="Work Sans"/>
              </a:rPr>
              <a:t>I’m a self - confessed technology geek. I’ve always gotten a kick out of creating perfect analysis dashboards since school then at my previous works, but when I discovered Data Analysis it was really a turnover in my path, and now I’m sure: Being a Data Analyst is my way to go… </a:t>
            </a:r>
            <a:endParaRPr sz="1200">
              <a:solidFill>
                <a:srgbClr val="22222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048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Poppins"/>
              <a:buChar char="●"/>
            </a:pPr>
            <a:r>
              <a:rPr b="1" lang="en" sz="1200">
                <a:solidFill>
                  <a:srgbClr val="222222"/>
                </a:solidFill>
                <a:latin typeface="Poppins"/>
                <a:ea typeface="Poppins"/>
                <a:cs typeface="Poppins"/>
                <a:sym typeface="Poppins"/>
              </a:rPr>
              <a:t>Interest: </a:t>
            </a:r>
            <a:endParaRPr b="1" sz="1200">
              <a:solidFill>
                <a:srgbClr val="22222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latin typeface="Work Sans"/>
                <a:ea typeface="Work Sans"/>
                <a:cs typeface="Work Sans"/>
                <a:sym typeface="Work Sans"/>
              </a:rPr>
              <a:t>That’s why, when I read your Data Analyst job posting I decided to write .. </a:t>
            </a:r>
            <a:endParaRPr sz="1200">
              <a:solidFill>
                <a:srgbClr val="22222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048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Poppins"/>
              <a:buChar char="●"/>
            </a:pPr>
            <a:r>
              <a:rPr b="1" lang="en" sz="1200">
                <a:solidFill>
                  <a:srgbClr val="222222"/>
                </a:solidFill>
                <a:latin typeface="Poppins"/>
                <a:ea typeface="Poppins"/>
                <a:cs typeface="Poppins"/>
                <a:sym typeface="Poppins"/>
              </a:rPr>
              <a:t>Desire:</a:t>
            </a:r>
            <a:endParaRPr b="1" sz="1200">
              <a:solidFill>
                <a:srgbClr val="22222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latin typeface="Work Sans"/>
                <a:ea typeface="Work Sans"/>
                <a:cs typeface="Work Sans"/>
                <a:sym typeface="Work Sans"/>
              </a:rPr>
              <a:t>Because just like you, I agree and share the fact that data, measurement and monitoring are the secret sauce behind excellent business decisions. In fact my last project … </a:t>
            </a:r>
            <a:endParaRPr sz="1200">
              <a:solidFill>
                <a:srgbClr val="22222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0480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200"/>
              <a:buFont typeface="Poppins"/>
              <a:buChar char="●"/>
            </a:pPr>
            <a:r>
              <a:rPr b="1" lang="en" sz="1200">
                <a:solidFill>
                  <a:srgbClr val="222222"/>
                </a:solidFill>
                <a:latin typeface="Poppins"/>
                <a:ea typeface="Poppins"/>
                <a:cs typeface="Poppins"/>
                <a:sym typeface="Poppins"/>
              </a:rPr>
              <a:t>Action: </a:t>
            </a:r>
            <a:endParaRPr b="1" sz="1200">
              <a:solidFill>
                <a:srgbClr val="22222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33333"/>
                </a:solidFill>
                <a:latin typeface="Work Sans"/>
                <a:ea typeface="Work Sans"/>
                <a:cs typeface="Work Sans"/>
                <a:sym typeface="Work Sans"/>
              </a:rPr>
              <a:t>I appreciate your time and consideration. </a:t>
            </a:r>
            <a:r>
              <a:rPr lang="en" sz="1200">
                <a:solidFill>
                  <a:srgbClr val="333333"/>
                </a:solidFill>
                <a:latin typeface="Work Sans"/>
                <a:ea typeface="Work Sans"/>
                <a:cs typeface="Work Sans"/>
                <a:sym typeface="Work Sans"/>
              </a:rPr>
              <a:t>I'd love a chance to learn more about this position and share with you any other information you may need. Would you?</a:t>
            </a:r>
            <a:endParaRPr sz="1200">
              <a:solidFill>
                <a:srgbClr val="22222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222222"/>
                </a:solidFill>
              </a:rPr>
              <a:t>	</a:t>
            </a:r>
            <a:endParaRPr sz="1400">
              <a:solidFill>
                <a:srgbClr val="222222"/>
              </a:solidFill>
            </a:endParaRPr>
          </a:p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</a:endParaRPr>
          </a:p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</a:endParaRPr>
          </a:p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6"/>
          <p:cNvSpPr txBox="1"/>
          <p:nvPr/>
        </p:nvSpPr>
        <p:spPr>
          <a:xfrm>
            <a:off x="569025" y="686700"/>
            <a:ext cx="6873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 / </a:t>
            </a:r>
            <a:r>
              <a:rPr b="1" lang="en" sz="2300">
                <a:solidFill>
                  <a:srgbClr val="FDD35B"/>
                </a:solidFill>
                <a:latin typeface="Poppins"/>
                <a:ea typeface="Poppins"/>
                <a:cs typeface="Poppins"/>
                <a:sym typeface="Poppins"/>
              </a:rPr>
              <a:t>The Introduction</a:t>
            </a:r>
            <a:endParaRPr b="1" sz="2300">
              <a:solidFill>
                <a:srgbClr val="FDD35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5" name="Google Shape;275;p46"/>
          <p:cNvSpPr txBox="1"/>
          <p:nvPr/>
        </p:nvSpPr>
        <p:spPr>
          <a:xfrm>
            <a:off x="971250" y="1428250"/>
            <a:ext cx="6689700" cy="30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The intro is where you </a:t>
            </a:r>
            <a:r>
              <a:rPr b="1"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set the stage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for the cover letter and introduce yourself. </a:t>
            </a:r>
            <a:b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It can be catchy, creative… but moreover it has to </a:t>
            </a:r>
            <a:r>
              <a:rPr b="1"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express your interest for the specific position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and give a straight forward overview of </a:t>
            </a:r>
            <a:r>
              <a:rPr b="1"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what makes you a good candidate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 </a:t>
            </a:r>
            <a:b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If you have any connection or referral, this is the time to mention them. Subtly.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34343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7"/>
          <p:cNvSpPr txBox="1"/>
          <p:nvPr/>
        </p:nvSpPr>
        <p:spPr>
          <a:xfrm>
            <a:off x="569025" y="686700"/>
            <a:ext cx="6873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 / </a:t>
            </a:r>
            <a:r>
              <a:rPr b="1" lang="en" sz="2300">
                <a:solidFill>
                  <a:srgbClr val="FDD35B"/>
                </a:solidFill>
                <a:latin typeface="Poppins"/>
                <a:ea typeface="Poppins"/>
                <a:cs typeface="Poppins"/>
                <a:sym typeface="Poppins"/>
              </a:rPr>
              <a:t>The Body</a:t>
            </a:r>
            <a:endParaRPr b="1" sz="2300">
              <a:solidFill>
                <a:srgbClr val="FDD35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1" name="Google Shape;281;p47"/>
          <p:cNvSpPr txBox="1"/>
          <p:nvPr/>
        </p:nvSpPr>
        <p:spPr>
          <a:xfrm>
            <a:off x="971250" y="1275850"/>
            <a:ext cx="6722400" cy="30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It’s the heart of your Cover Letter </a:t>
            </a:r>
            <a:b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It should should contain a 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paragraph where you </a:t>
            </a:r>
            <a:r>
              <a:rPr b="1"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verbalise your technical skills and experience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as related to the position.</a:t>
            </a:r>
            <a:b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You’re okay to go into the specifics as long as it </a:t>
            </a:r>
            <a:r>
              <a:rPr b="1"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directly speaks to the requirements stated in the job position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 </a:t>
            </a:r>
            <a:b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It’s also the part of your CL where you express </a:t>
            </a:r>
            <a:r>
              <a:rPr b="1"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what particularly caught your attention towards the position or company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(its culture, projects, purpose, etc.) - don’t be shy, but be genuine.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34343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8"/>
          <p:cNvSpPr txBox="1"/>
          <p:nvPr/>
        </p:nvSpPr>
        <p:spPr>
          <a:xfrm>
            <a:off x="569025" y="686700"/>
            <a:ext cx="6873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 / </a:t>
            </a:r>
            <a:r>
              <a:rPr b="1" lang="en" sz="2300">
                <a:solidFill>
                  <a:srgbClr val="FDD35B"/>
                </a:solidFill>
                <a:latin typeface="Poppins"/>
                <a:ea typeface="Poppins"/>
                <a:cs typeface="Poppins"/>
                <a:sym typeface="Poppins"/>
              </a:rPr>
              <a:t>The Outro</a:t>
            </a:r>
            <a:endParaRPr b="1" sz="2300">
              <a:solidFill>
                <a:srgbClr val="FDD35B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7" name="Google Shape;287;p48"/>
          <p:cNvSpPr txBox="1"/>
          <p:nvPr/>
        </p:nvSpPr>
        <p:spPr>
          <a:xfrm>
            <a:off x="971250" y="1275850"/>
            <a:ext cx="6722400" cy="30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It’s the final paragraph(s).</a:t>
            </a:r>
            <a:b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b="1"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Summarise your points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and o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utline once again how you’d plug into the role.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b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 little bit of literary creativity is welcome, just like in the intro.</a:t>
            </a:r>
            <a:b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Finish extending them an invitation to 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make the next move and continue the conversation forward. </a:t>
            </a:r>
            <a:r>
              <a:rPr b="1"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A Call To Action (CTA)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b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Work Sans"/>
              <a:buChar char="●"/>
            </a:pPr>
            <a:r>
              <a:rPr b="1"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Thank for their time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.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434343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Google Shape;292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9402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9"/>
          <p:cNvSpPr/>
          <p:nvPr/>
        </p:nvSpPr>
        <p:spPr>
          <a:xfrm>
            <a:off x="2293950" y="2174900"/>
            <a:ext cx="4556100" cy="793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49"/>
          <p:cNvSpPr txBox="1"/>
          <p:nvPr/>
        </p:nvSpPr>
        <p:spPr>
          <a:xfrm>
            <a:off x="2293875" y="2299025"/>
            <a:ext cx="4556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BEST PRACTICES</a:t>
            </a:r>
            <a:endParaRPr b="1" i="1" sz="2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5" name="Google Shape;295;p49"/>
          <p:cNvSpPr txBox="1"/>
          <p:nvPr/>
        </p:nvSpPr>
        <p:spPr>
          <a:xfrm>
            <a:off x="2293875" y="3312300"/>
            <a:ext cx="4556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To keep a close eye on</a:t>
            </a:r>
            <a:endParaRPr i="1" sz="1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0"/>
          <p:cNvSpPr txBox="1"/>
          <p:nvPr/>
        </p:nvSpPr>
        <p:spPr>
          <a:xfrm>
            <a:off x="754373" y="719750"/>
            <a:ext cx="7389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 / Best Practices</a:t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1" name="Google Shape;301;p50"/>
          <p:cNvSpPr txBox="1"/>
          <p:nvPr/>
        </p:nvSpPr>
        <p:spPr>
          <a:xfrm>
            <a:off x="754375" y="1329475"/>
            <a:ext cx="4511400" cy="18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62F55"/>
                </a:solidFill>
                <a:latin typeface="Work Sans"/>
                <a:ea typeface="Work Sans"/>
                <a:cs typeface="Work Sans"/>
                <a:sym typeface="Work Sans"/>
              </a:rPr>
              <a:t>Brand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: Use the same header/colours as your CV - this denotes attention to detail. Header should include your contact info.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62F55"/>
                </a:solidFill>
                <a:latin typeface="Work Sans"/>
                <a:ea typeface="Work Sans"/>
                <a:cs typeface="Work Sans"/>
                <a:sym typeface="Work Sans"/>
              </a:rPr>
              <a:t>Addressing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: When possible, always address your letter to a specific person (the CTO, Hiring Manager, Engineer…).</a:t>
            </a:r>
            <a:endParaRPr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02" name="Google Shape;302;p50"/>
          <p:cNvSpPr txBox="1"/>
          <p:nvPr/>
        </p:nvSpPr>
        <p:spPr>
          <a:xfrm>
            <a:off x="882775" y="3332100"/>
            <a:ext cx="4383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👍🏾🙌🏼 </a:t>
            </a:r>
            <a:r>
              <a:rPr lang="en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“Dear X Team/”Dear “Ironhackers”</a:t>
            </a:r>
            <a:endParaRPr/>
          </a:p>
        </p:txBody>
      </p:sp>
      <p:grpSp>
        <p:nvGrpSpPr>
          <p:cNvPr id="303" name="Google Shape;303;p50"/>
          <p:cNvGrpSpPr/>
          <p:nvPr/>
        </p:nvGrpSpPr>
        <p:grpSpPr>
          <a:xfrm>
            <a:off x="806575" y="1975026"/>
            <a:ext cx="7740575" cy="2646724"/>
            <a:chOff x="806575" y="1975026"/>
            <a:chExt cx="7740575" cy="2646724"/>
          </a:xfrm>
        </p:grpSpPr>
        <p:pic>
          <p:nvPicPr>
            <p:cNvPr id="304" name="Google Shape;304;p5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265775" y="1975026"/>
              <a:ext cx="3281375" cy="2187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5" name="Google Shape;305;p50"/>
            <p:cNvSpPr txBox="1"/>
            <p:nvPr/>
          </p:nvSpPr>
          <p:spPr>
            <a:xfrm>
              <a:off x="806575" y="3790450"/>
              <a:ext cx="3000000" cy="831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dk1"/>
                  </a:solidFill>
                </a:rPr>
                <a:t>⛔️🚫⚠️</a:t>
              </a:r>
              <a:r>
                <a:rPr lang="en" sz="2800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rPr>
                <a:t> </a:t>
              </a:r>
              <a:r>
                <a:rPr lang="en">
                  <a:solidFill>
                    <a:schemeClr val="dk1"/>
                  </a:solidFill>
                  <a:latin typeface="Work Sans"/>
                  <a:ea typeface="Work Sans"/>
                  <a:cs typeface="Work Sans"/>
                  <a:sym typeface="Work Sans"/>
                </a:rPr>
                <a:t>“To whom it may concern”/“Dear Hiring Manager”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51"/>
          <p:cNvSpPr txBox="1"/>
          <p:nvPr/>
        </p:nvSpPr>
        <p:spPr>
          <a:xfrm>
            <a:off x="754373" y="719750"/>
            <a:ext cx="7389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 / Best Practices</a:t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1" name="Google Shape;311;p51"/>
          <p:cNvSpPr txBox="1"/>
          <p:nvPr/>
        </p:nvSpPr>
        <p:spPr>
          <a:xfrm>
            <a:off x="960650" y="1558775"/>
            <a:ext cx="3768900" cy="29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highlight>
                  <a:srgbClr val="F4CCCC"/>
                </a:highlight>
                <a:latin typeface="Roboto Mono"/>
                <a:ea typeface="Roboto Mono"/>
                <a:cs typeface="Roboto Mono"/>
                <a:sym typeface="Roboto Mono"/>
              </a:rPr>
              <a:t>“I am skilled with HTML, CSS, JavaScript, and Ruby on Rails.”</a:t>
            </a:r>
            <a:endParaRPr sz="1100">
              <a:solidFill>
                <a:srgbClr val="000000"/>
              </a:solidFill>
              <a:highlight>
                <a:srgbClr val="F4CCCC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vs. </a:t>
            </a:r>
            <a:endParaRPr sz="11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highlight>
                  <a:srgbClr val="D9EAD3"/>
                </a:highlight>
                <a:latin typeface="Roboto Mono"/>
                <a:ea typeface="Roboto Mono"/>
                <a:cs typeface="Roboto Mono"/>
                <a:sym typeface="Roboto Mono"/>
              </a:rPr>
              <a:t>“I built my final project by implementing Foundation and Greensock on the front end, with Rails and PostgreSQL on the back. As a dev at </a:t>
            </a:r>
            <a:r>
              <a:rPr i="1" lang="en" sz="1100">
                <a:solidFill>
                  <a:srgbClr val="000000"/>
                </a:solidFill>
                <a:highlight>
                  <a:srgbClr val="D9EAD3"/>
                </a:highlight>
                <a:latin typeface="Roboto Mono"/>
                <a:ea typeface="Roboto Mono"/>
                <a:cs typeface="Roboto Mono"/>
                <a:sym typeface="Roboto Mono"/>
              </a:rPr>
              <a:t>company</a:t>
            </a:r>
            <a:r>
              <a:rPr lang="en" sz="1100">
                <a:solidFill>
                  <a:srgbClr val="000000"/>
                </a:solidFill>
                <a:highlight>
                  <a:srgbClr val="D9EAD3"/>
                </a:highlight>
                <a:latin typeface="Roboto Mono"/>
                <a:ea typeface="Roboto Mono"/>
                <a:cs typeface="Roboto Mono"/>
                <a:sym typeface="Roboto Mono"/>
              </a:rPr>
              <a:t>, I would use these skills to collaborate across design and engineering teams.”</a:t>
            </a:r>
            <a:endParaRPr sz="1100">
              <a:solidFill>
                <a:srgbClr val="000000"/>
              </a:solidFill>
              <a:highlight>
                <a:srgbClr val="D9EAD3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312" name="Google Shape;31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45500" y="1166225"/>
            <a:ext cx="3368550" cy="336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2"/>
          <p:cNvSpPr txBox="1"/>
          <p:nvPr/>
        </p:nvSpPr>
        <p:spPr>
          <a:xfrm>
            <a:off x="754373" y="719750"/>
            <a:ext cx="7389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 / Best Practices</a:t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8" name="Google Shape;318;p52"/>
          <p:cNvSpPr txBox="1"/>
          <p:nvPr/>
        </p:nvSpPr>
        <p:spPr>
          <a:xfrm>
            <a:off x="754375" y="1211400"/>
            <a:ext cx="6059100" cy="32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b="1"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Your CV is about you</a:t>
            </a: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. </a:t>
            </a:r>
            <a:r>
              <a:rPr b="1" lang="en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Your Cover Letter is about THEM</a:t>
            </a: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r>
              <a:rPr b="1" lang="en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and how you both are match.</a:t>
            </a:r>
            <a:br>
              <a:rPr b="1" lang="en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 b="1">
              <a:solidFill>
                <a:srgbClr val="2DC5FA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Use the job description and reference some of its key requirements.</a:t>
            </a:r>
            <a:b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Always customise the Cover Letter to the position!</a:t>
            </a:r>
            <a:b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Show you know what they’re in need for and how you can solve their challenges.</a:t>
            </a: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3"/>
          <p:cNvSpPr txBox="1"/>
          <p:nvPr/>
        </p:nvSpPr>
        <p:spPr>
          <a:xfrm>
            <a:off x="754373" y="719750"/>
            <a:ext cx="7389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Cover Letter / Best Practices II</a:t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4" name="Google Shape;324;p53"/>
          <p:cNvSpPr txBox="1"/>
          <p:nvPr/>
        </p:nvSpPr>
        <p:spPr>
          <a:xfrm>
            <a:off x="717325" y="1278875"/>
            <a:ext cx="5932800" cy="32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Mention your experience that is directly related to the job position/company.</a:t>
            </a:r>
            <a:b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Show you are genuinely excited!</a:t>
            </a:r>
            <a:b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1 page only.</a:t>
            </a:r>
            <a:b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Finish off with a clear call to action - wishing to bring the conversation forward.</a:t>
            </a: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4"/>
          <p:cNvSpPr txBox="1"/>
          <p:nvPr/>
        </p:nvSpPr>
        <p:spPr>
          <a:xfrm>
            <a:off x="754373" y="719750"/>
            <a:ext cx="7389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Last</a:t>
            </a: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 / But not least</a:t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0" name="Google Shape;330;p54"/>
          <p:cNvSpPr txBox="1"/>
          <p:nvPr/>
        </p:nvSpPr>
        <p:spPr>
          <a:xfrm>
            <a:off x="717325" y="1278875"/>
            <a:ext cx="4511400" cy="32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THINK OUT OF THE BOX!</a:t>
            </a:r>
            <a:b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</a:b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Short video clip</a:t>
            </a: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An audio file</a:t>
            </a: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lang="en" u="sng">
                <a:solidFill>
                  <a:schemeClr val="hlink"/>
                </a:solidFill>
                <a:latin typeface="Work Sans"/>
                <a:ea typeface="Work Sans"/>
                <a:cs typeface="Work Sans"/>
                <a:sym typeface="Work Sans"/>
                <a:hlinkClick r:id="rId4"/>
              </a:rPr>
              <a:t>Personal Value Letter</a:t>
            </a: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dk2"/>
                </a:solidFill>
                <a:latin typeface="Work Sans"/>
                <a:ea typeface="Work Sans"/>
                <a:cs typeface="Work Sans"/>
                <a:sym typeface="Work Sans"/>
              </a:rPr>
              <a:t>What else? </a:t>
            </a:r>
            <a:endParaRPr>
              <a:solidFill>
                <a:schemeClr val="dk2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31" name="Google Shape;331;p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1125" y="1366250"/>
            <a:ext cx="3043350" cy="23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/>
        </p:nvSpPr>
        <p:spPr>
          <a:xfrm>
            <a:off x="760950" y="1432875"/>
            <a:ext cx="7382400" cy="29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Work Sans"/>
              <a:buChar char="●"/>
            </a:pPr>
            <a:r>
              <a:rPr b="1" lang="en" sz="1500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What do you think is the purpose of writing a Cover Letter?</a:t>
            </a:r>
            <a:endParaRPr b="1" sz="1500"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Work Sans Medium"/>
              <a:buChar char="○"/>
            </a:pPr>
            <a:r>
              <a:rPr lang="en" sz="15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List at least 3 things and write it down</a:t>
            </a:r>
            <a:br>
              <a:rPr lang="en" sz="15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</a:br>
            <a:endParaRPr sz="15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Work Sans"/>
              <a:buChar char="●"/>
            </a:pPr>
            <a:r>
              <a:rPr b="1" lang="en" sz="1500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What would you like to read/see in a Cover Letter, if you were a recruiter or Hiring Manager? </a:t>
            </a:r>
            <a:endParaRPr b="1" sz="1500"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Work Sans Medium"/>
              <a:buChar char="○"/>
            </a:pPr>
            <a:r>
              <a:rPr lang="en" sz="15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List at least 3 things </a:t>
            </a:r>
            <a:r>
              <a:rPr lang="en" sz="15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and write it down</a:t>
            </a:r>
            <a:br>
              <a:rPr lang="en" sz="15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</a:br>
            <a:endParaRPr sz="15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Work Sans"/>
              <a:buChar char="●"/>
            </a:pPr>
            <a:r>
              <a:rPr b="1" lang="en" sz="1500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What do you think are the pros &amp; cons of writing a Cover Letter?</a:t>
            </a:r>
            <a:endParaRPr b="1" sz="1500"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Work Sans Medium"/>
              <a:buChar char="○"/>
            </a:pPr>
            <a:r>
              <a:rPr lang="en" sz="15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List at least 3 things and write it down</a:t>
            </a:r>
            <a:br>
              <a:rPr lang="en" sz="1500">
                <a:solidFill>
                  <a:srgbClr val="666666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</a:br>
            <a:endParaRPr sz="1500">
              <a:solidFill>
                <a:srgbClr val="666666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Work Sans"/>
              <a:buChar char="●"/>
            </a:pPr>
            <a:r>
              <a:rPr b="1" lang="en" sz="1500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Bonus question ⭐️ : Any creative alternative you can think of for a Cover Letter? </a:t>
            </a:r>
            <a:endParaRPr b="1" sz="1500"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22" name="Google Shape;122;p28"/>
          <p:cNvSpPr txBox="1"/>
          <p:nvPr/>
        </p:nvSpPr>
        <p:spPr>
          <a:xfrm>
            <a:off x="760950" y="789875"/>
            <a:ext cx="7001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Brainstorming time/ Breakout rooms</a:t>
            </a:r>
            <a:endParaRPr sz="2300">
              <a:solidFill>
                <a:srgbClr val="2DC5FA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H_BLUE-LOGO_1200x1200.png" id="336" name="Google Shape;336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2756" y="1822506"/>
            <a:ext cx="1498488" cy="1498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4350" y="353250"/>
            <a:ext cx="7119575" cy="44200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9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0"/>
          <p:cNvSpPr/>
          <p:nvPr/>
        </p:nvSpPr>
        <p:spPr>
          <a:xfrm>
            <a:off x="2293950" y="2174900"/>
            <a:ext cx="4556100" cy="793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30"/>
          <p:cNvSpPr txBox="1"/>
          <p:nvPr/>
        </p:nvSpPr>
        <p:spPr>
          <a:xfrm>
            <a:off x="2293875" y="2299025"/>
            <a:ext cx="4556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PURPOSE</a:t>
            </a:r>
            <a:endParaRPr b="1" i="1" sz="2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5" name="Google Shape;135;p30"/>
          <p:cNvSpPr txBox="1"/>
          <p:nvPr/>
        </p:nvSpPr>
        <p:spPr>
          <a:xfrm>
            <a:off x="2293875" y="3312300"/>
            <a:ext cx="4556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Let it be your primary focus</a:t>
            </a:r>
            <a:endParaRPr i="1" sz="1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/>
        </p:nvSpPr>
        <p:spPr>
          <a:xfrm>
            <a:off x="754373" y="1024550"/>
            <a:ext cx="73896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The purpose of a cover letter is to help a recruiter understand</a:t>
            </a:r>
            <a:endParaRPr b="1" sz="23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1" name="Google Shape;141;p31"/>
          <p:cNvSpPr txBox="1"/>
          <p:nvPr/>
        </p:nvSpPr>
        <p:spPr>
          <a:xfrm>
            <a:off x="755375" y="2244475"/>
            <a:ext cx="4410000" cy="19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oppins"/>
              <a:buChar char="●"/>
            </a:pPr>
            <a:r>
              <a:rPr b="1"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Your motivation and interest </a:t>
            </a:r>
            <a:endParaRPr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oppi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That you have </a:t>
            </a:r>
            <a:r>
              <a:rPr b="1"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done your research</a:t>
            </a:r>
            <a:endParaRPr b="1"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oppi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You </a:t>
            </a:r>
            <a:r>
              <a:rPr b="1"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identify their needs </a:t>
            </a:r>
            <a:endParaRPr b="1"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oppins"/>
              <a:buChar char="●"/>
            </a:pP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Why you are the </a:t>
            </a:r>
            <a:r>
              <a:rPr b="1"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best candidate</a:t>
            </a:r>
            <a:r>
              <a:rPr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endParaRPr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Poppins"/>
              <a:buChar char="●"/>
            </a:pPr>
            <a:r>
              <a:rPr b="1" lang="en">
                <a:solidFill>
                  <a:srgbClr val="666666"/>
                </a:solidFill>
                <a:latin typeface="Work Sans"/>
                <a:ea typeface="Work Sans"/>
                <a:cs typeface="Work Sans"/>
                <a:sym typeface="Work Sans"/>
              </a:rPr>
              <a:t>What you can bring to the team</a:t>
            </a:r>
            <a:endParaRPr>
              <a:solidFill>
                <a:srgbClr val="666666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42" name="Google Shape;14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3250" y="1796950"/>
            <a:ext cx="3026315" cy="226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2"/>
          <p:cNvSpPr/>
          <p:nvPr/>
        </p:nvSpPr>
        <p:spPr>
          <a:xfrm>
            <a:off x="2293950" y="2174900"/>
            <a:ext cx="4556100" cy="793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32"/>
          <p:cNvSpPr txBox="1"/>
          <p:nvPr/>
        </p:nvSpPr>
        <p:spPr>
          <a:xfrm>
            <a:off x="2293875" y="2299025"/>
            <a:ext cx="4556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THINGS TO CONSIDER</a:t>
            </a:r>
            <a:endParaRPr b="1" i="1" sz="2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0" name="Google Shape;150;p32"/>
          <p:cNvSpPr txBox="1"/>
          <p:nvPr/>
        </p:nvSpPr>
        <p:spPr>
          <a:xfrm>
            <a:off x="2293875" y="3312300"/>
            <a:ext cx="4556100" cy="4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Before writing your Cover Letter</a:t>
            </a:r>
            <a:endParaRPr i="1" sz="15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3"/>
          <p:cNvSpPr txBox="1"/>
          <p:nvPr/>
        </p:nvSpPr>
        <p:spPr>
          <a:xfrm>
            <a:off x="3589025" y="419225"/>
            <a:ext cx="5109300" cy="43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It's time consuming</a:t>
            </a:r>
            <a:endParaRPr sz="100"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Not only to write it, but to do the proper research on the company, the advertised role and how to position yourself. Set time aside and concentrate on the task.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It requires writing skills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Writing a good cover letter is not something you usually do in 10 minutes. It requires time and good writing skills. Take your time, research other CL's and ask for feedback.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It can be a dealbreaker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If too generic or out of focus - it tells the recruiter that you've not invested time in researching them. Customise your CL and be genuine.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56" name="Google Shape;15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" y="342900"/>
            <a:ext cx="3055624" cy="4442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33"/>
          <p:cNvSpPr/>
          <p:nvPr/>
        </p:nvSpPr>
        <p:spPr>
          <a:xfrm>
            <a:off x="228600" y="342900"/>
            <a:ext cx="3080400" cy="4442100"/>
          </a:xfrm>
          <a:prstGeom prst="rect">
            <a:avLst/>
          </a:prstGeom>
          <a:solidFill>
            <a:srgbClr val="999999">
              <a:alpha val="2865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/>
        </p:nvSpPr>
        <p:spPr>
          <a:xfrm>
            <a:off x="3360425" y="647825"/>
            <a:ext cx="5109300" cy="38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It’s a unique opportunity</a:t>
            </a:r>
            <a:endParaRPr sz="100"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To elaborate on your experience, qualities, values and future career ambitions.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It can be the perfect hook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To transmit your enthusiasm and motivation, and to express your particular motivation towards joining this organisation, team or project.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DC5FA"/>
                </a:solidFill>
                <a:latin typeface="Work Sans"/>
                <a:ea typeface="Work Sans"/>
                <a:cs typeface="Work Sans"/>
                <a:sym typeface="Work Sans"/>
              </a:rPr>
              <a:t>It can be a no brainer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latin typeface="Work Sans"/>
                <a:ea typeface="Work Sans"/>
                <a:cs typeface="Work Sans"/>
                <a:sym typeface="Work Sans"/>
              </a:rPr>
              <a:t>Your ability to be genuine, write a good cover letter and invest time in customising it for that particular organisation, could guarantee you an interview.</a:t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63" name="Google Shape;16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22725"/>
            <a:ext cx="3055624" cy="4477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4"/>
          <p:cNvSpPr/>
          <p:nvPr/>
        </p:nvSpPr>
        <p:spPr>
          <a:xfrm>
            <a:off x="152400" y="342900"/>
            <a:ext cx="3080400" cy="4442100"/>
          </a:xfrm>
          <a:prstGeom prst="rect">
            <a:avLst/>
          </a:prstGeom>
          <a:solidFill>
            <a:srgbClr val="999999">
              <a:alpha val="2865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